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7" r:id="rId3"/>
    <p:sldId id="400" r:id="rId5"/>
    <p:sldId id="408" r:id="rId6"/>
    <p:sldId id="435" r:id="rId7"/>
    <p:sldId id="436" r:id="rId8"/>
    <p:sldId id="439" r:id="rId9"/>
    <p:sldId id="441" r:id="rId10"/>
    <p:sldId id="440" r:id="rId11"/>
    <p:sldId id="437" r:id="rId12"/>
    <p:sldId id="438" r:id="rId13"/>
    <p:sldId id="407" r:id="rId14"/>
    <p:sldId id="443" r:id="rId15"/>
    <p:sldId id="444" r:id="rId16"/>
    <p:sldId id="445" r:id="rId17"/>
    <p:sldId id="446" r:id="rId18"/>
    <p:sldId id="447" r:id="rId19"/>
    <p:sldId id="448" r:id="rId20"/>
    <p:sldId id="471" r:id="rId21"/>
    <p:sldId id="473" r:id="rId22"/>
    <p:sldId id="472" r:id="rId23"/>
    <p:sldId id="474" r:id="rId24"/>
    <p:sldId id="475" r:id="rId25"/>
    <p:sldId id="477" r:id="rId26"/>
    <p:sldId id="476" r:id="rId27"/>
    <p:sldId id="478" r:id="rId28"/>
    <p:sldId id="479" r:id="rId29"/>
    <p:sldId id="406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accent6">
        <a:lumMod val="75000"/>
      </a:schemeClr>
    </p:penClr>
    <p:extLs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79A7AD"/>
    <a:srgbClr val="006093"/>
    <a:srgbClr val="D85548"/>
    <a:srgbClr val="545758"/>
    <a:srgbClr val="DBB95B"/>
    <a:srgbClr val="F0CC46"/>
    <a:srgbClr val="F7E49F"/>
    <a:srgbClr val="4EA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>
      <p:cViewPr>
        <p:scale>
          <a:sx n="110" d="100"/>
          <a:sy n="110" d="100"/>
        </p:scale>
        <p:origin x="-1728" y="-558"/>
      </p:cViewPr>
      <p:guideLst>
        <p:guide orient="horz" pos="1620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0A1E-EFA9-4748-889F-4C43062E0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hinkpad\Desktop\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0" y="608076"/>
            <a:ext cx="9144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3528" y="179082"/>
            <a:ext cx="2097249" cy="329836"/>
          </a:xfrm>
          <a:prstGeom prst="rect">
            <a:avLst/>
          </a:prstGeom>
          <a:noFill/>
        </p:spPr>
        <p:txBody>
          <a:bodyPr wrap="none" lIns="82808" tIns="41403" rIns="82808" bIns="41403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点此添加文字模板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tags" Target="../tags/tag1.xml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inkpad\Desktop\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kpad\Desktop\22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5"/>
          <a:stretch>
            <a:fillRect/>
          </a:stretch>
        </p:blipFill>
        <p:spPr bwMode="auto">
          <a:xfrm>
            <a:off x="0" y="4114800"/>
            <a:ext cx="9144000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kpad\Desktop\3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85965" r="90729" b="3733"/>
          <a:stretch>
            <a:fillRect/>
          </a:stretch>
        </p:blipFill>
        <p:spPr bwMode="auto">
          <a:xfrm>
            <a:off x="127000" y="4422973"/>
            <a:ext cx="720725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Thinkpad\Desktop\4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81950" r="84167" b="10020"/>
          <a:stretch>
            <a:fillRect/>
          </a:stretch>
        </p:blipFill>
        <p:spPr bwMode="auto">
          <a:xfrm>
            <a:off x="247650" y="4216400"/>
            <a:ext cx="1200150" cy="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Thinkpad\Desktop\4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9" t="83678" r="16806" b="8161"/>
          <a:stretch>
            <a:fillRect/>
          </a:stretch>
        </p:blipFill>
        <p:spPr bwMode="auto">
          <a:xfrm>
            <a:off x="6870700" y="4305300"/>
            <a:ext cx="73660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hinkpad\Desktop\5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3" t="83678" r="6458" b="8161"/>
          <a:stretch>
            <a:fillRect/>
          </a:stretch>
        </p:blipFill>
        <p:spPr bwMode="auto">
          <a:xfrm>
            <a:off x="7962900" y="4305300"/>
            <a:ext cx="59055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Thinkpad\Desktop\76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6912" r="15138" b="10020"/>
          <a:stretch>
            <a:fillRect/>
          </a:stretch>
        </p:blipFill>
        <p:spPr bwMode="auto">
          <a:xfrm>
            <a:off x="1384300" y="355600"/>
            <a:ext cx="6375400" cy="42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hinkpad\Desktop\12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t="86640" r="24861" b="3733"/>
          <a:stretch>
            <a:fillRect/>
          </a:stretch>
        </p:blipFill>
        <p:spPr bwMode="auto">
          <a:xfrm>
            <a:off x="2260600" y="4457700"/>
            <a:ext cx="46101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hinkpad\Desktop\32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855" r="71806" b="13360"/>
          <a:stretch>
            <a:fillRect/>
          </a:stretch>
        </p:blipFill>
        <p:spPr bwMode="auto">
          <a:xfrm>
            <a:off x="1676400" y="3594100"/>
            <a:ext cx="901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hinkpad\Desktop\54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86640" r="78333" b="6680"/>
          <a:stretch>
            <a:fillRect/>
          </a:stretch>
        </p:blipFill>
        <p:spPr bwMode="auto">
          <a:xfrm>
            <a:off x="1079500" y="4457700"/>
            <a:ext cx="901700" cy="34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741798" y="1147339"/>
            <a:ext cx="566040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进阶分享</a:t>
            </a:r>
            <a:r>
              <a:rPr lang="en-US" altLang="zh-CN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5000" b="1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1741798" y="1936502"/>
            <a:ext cx="56030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>
        <p:sndAc>
          <p:stSnd loop="1">
            <p:snd r:embed="rId12" name="2.wav"/>
          </p:stSnd>
        </p:sndAc>
      </p:transition>
    </mc:Choice>
    <mc:Fallback>
      <p:transition advClick="0" advTm="6000">
        <p:sndAc>
          <p:stSnd loop="1">
            <p:snd r:embed="rId12" name="2.wav"/>
          </p:stSnd>
        </p:sndAc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30" y="349885"/>
            <a:ext cx="7496175" cy="21640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485" y="713105"/>
            <a:ext cx="7053580" cy="4225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90470" y="1377315"/>
            <a:ext cx="4163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二、构建触发器</a:t>
            </a:r>
            <a:endParaRPr lang="zh-CN" altLang="en-US" sz="40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717040"/>
            <a:ext cx="8747125" cy="1866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6945" y="645160"/>
            <a:ext cx="5487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1.</a:t>
            </a:r>
            <a:r>
              <a:rPr lang="zh-CN" altLang="en-US" sz="2400"/>
              <a:t>其他工程构建后触发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381760" y="385445"/>
            <a:ext cx="6075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期望顺序：</a:t>
            </a:r>
            <a:r>
              <a:rPr lang="en-US" altLang="zh-CN"/>
              <a:t>unit-test——&gt;API-test——&gt;UI-function-test</a:t>
            </a:r>
            <a:endParaRPr lang="en-US" altLang="zh-CN"/>
          </a:p>
          <a:p>
            <a:r>
              <a:rPr lang="zh-CN" altLang="en-US"/>
              <a:t>添加构建触发器、构建后操作：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" y="1145540"/>
            <a:ext cx="8569960" cy="2576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2245360"/>
            <a:ext cx="8763000" cy="2465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75" y="922020"/>
            <a:ext cx="8502015" cy="18046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7165" y="346710"/>
            <a:ext cx="542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点击构建</a:t>
            </a:r>
            <a:r>
              <a:rPr lang="en-US" altLang="zh-CN"/>
              <a:t>API-test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" y="2918460"/>
            <a:ext cx="8502015" cy="199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30" y="824230"/>
            <a:ext cx="8612505" cy="19513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" y="2875915"/>
            <a:ext cx="8612505" cy="1956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47165" y="346710"/>
            <a:ext cx="5429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点击构建</a:t>
            </a:r>
            <a:r>
              <a:rPr lang="en-US" altLang="zh-CN"/>
              <a:t>unit</a:t>
            </a:r>
            <a:r>
              <a:rPr lang="en-US" altLang="zh-CN"/>
              <a:t>-test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245" y="738505"/>
            <a:ext cx="8016875" cy="3360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85" y="830580"/>
            <a:ext cx="6588760" cy="3946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11555" y="224155"/>
            <a:ext cx="4988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项目之间有依赖关系的</a:t>
            </a:r>
            <a:r>
              <a:rPr lang="en-US" altLang="zh-CN"/>
              <a:t>pipeline</a:t>
            </a:r>
            <a:r>
              <a:rPr lang="zh-CN" altLang="en-US"/>
              <a:t>视图：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0" y="959485"/>
            <a:ext cx="7311390" cy="3956685"/>
          </a:xfrm>
          <a:prstGeom prst="rect">
            <a:avLst/>
          </a:prstGeom>
          <a:ln w="317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6945" y="645160"/>
            <a:ext cx="5487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2.</a:t>
            </a:r>
            <a:r>
              <a:rPr lang="zh-CN" altLang="en-US" sz="2400"/>
              <a:t>远程构建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246630"/>
            <a:ext cx="8210550" cy="25425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6285" y="1200150"/>
            <a:ext cx="76320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复制这个URL地址，在别的机器上打开这个URL，就相当于给这个jenkins服务器发送了一个构建请求。</a:t>
            </a:r>
            <a:endParaRPr lang="zh-CN" altLang="en-US"/>
          </a:p>
          <a:p>
            <a:r>
              <a:rPr lang="zh-CN" altLang="en-US"/>
              <a:t>用途：公共模块通过</a:t>
            </a:r>
            <a:r>
              <a:rPr lang="en-US" altLang="zh-CN"/>
              <a:t>url</a:t>
            </a:r>
            <a:r>
              <a:rPr lang="zh-CN" altLang="en-US"/>
              <a:t>分享出去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22350" y="806450"/>
            <a:ext cx="765365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JENKINS_URL/view/%E5%81%87%E7%9A%84%E7%BA%BF%E4%B8%8B%E6%B5%8F%E8%A7%88%E5%99%A8/job/API-test/build?token=TOKEN_NAME&amp;cause=Cause+Text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第一个参数JENKINS_URL；</a:t>
            </a:r>
            <a:endParaRPr lang="zh-CN" altLang="en-US"/>
          </a:p>
          <a:p>
            <a:r>
              <a:rPr lang="zh-CN" altLang="en-US"/>
              <a:t>第二个参数TOKEN_NAME：在身份验证令牌文本输入框输入的值；</a:t>
            </a:r>
            <a:endParaRPr lang="zh-CN" altLang="en-US"/>
          </a:p>
          <a:p>
            <a:r>
              <a:rPr lang="zh-CN" altLang="en-US">
                <a:sym typeface="+mn-ea"/>
              </a:rPr>
              <a:t>第三个参数</a:t>
            </a:r>
            <a:r>
              <a:rPr lang="en-US" altLang="zh-CN">
                <a:sym typeface="+mn-ea"/>
              </a:rPr>
              <a:t>cause</a:t>
            </a:r>
            <a:r>
              <a:rPr lang="zh-CN" altLang="en-US">
                <a:sym typeface="+mn-ea"/>
              </a:rPr>
              <a:t>（可加可不加）：构建原因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5" y="1674495"/>
            <a:ext cx="8373745" cy="2989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0870" y="509905"/>
            <a:ext cx="79216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用另外一个浏览器模拟：</a:t>
            </a:r>
            <a:endParaRPr lang="zh-CN" altLang="en-US"/>
          </a:p>
          <a:p>
            <a:r>
              <a:rPr lang="zh-CN" altLang="en-US"/>
              <a:t>http://192.168.1.83:8080/view/%E5%81%87%E7%9A%84%E7%BA%BF%E4%B8%8B%E6%B5%8F%E8%A7%88%E5%99%A8/job/API-test/build?token=0000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827020" y="1369060"/>
            <a:ext cx="348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pipeline  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544830"/>
            <a:ext cx="7993380" cy="19983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5" y="2653665"/>
            <a:ext cx="7993380" cy="1899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123950" y="509905"/>
            <a:ext cx="65817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远程构建时加备注：</a:t>
            </a:r>
            <a:endParaRPr lang="zh-CN" altLang="en-US"/>
          </a:p>
          <a:p>
            <a:r>
              <a:rPr lang="zh-CN" altLang="en-US"/>
              <a:t>http://192.168.1.83:8080/view/%E5%81%87%E7%9A%84%E7%BA%BF%E4%B8%8B%E6%B5%8F%E8%A7%88%E5%99%A8/job/API</a:t>
            </a:r>
            <a:r>
              <a:rPr lang="en-US" altLang="zh-CN"/>
              <a:t>-</a:t>
            </a:r>
            <a:r>
              <a:rPr lang="zh-CN" altLang="en-US"/>
              <a:t>test/build?token=0000&amp;cause=Firefox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2082800"/>
            <a:ext cx="6574790" cy="195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56945" y="645160"/>
            <a:ext cx="54870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3.</a:t>
            </a:r>
            <a:r>
              <a:rPr lang="zh-CN" altLang="en-US" sz="2400"/>
              <a:t>定时</a:t>
            </a:r>
            <a:r>
              <a:rPr lang="zh-CN" altLang="en-US" sz="2400"/>
              <a:t>构建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905" y="1105535"/>
            <a:ext cx="7362190" cy="3551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616075" y="1150620"/>
            <a:ext cx="60159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语法：</a:t>
            </a:r>
            <a:r>
              <a:rPr lang="en-US" altLang="zh-CN"/>
              <a:t>* * * * *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MINUTE	Minutes within the hour (0–59)</a:t>
            </a:r>
            <a:endParaRPr lang="zh-CN" altLang="en-US"/>
          </a:p>
          <a:p>
            <a:r>
              <a:rPr lang="zh-CN" altLang="en-US"/>
              <a:t>HOUR	The hour of the day (0–23)</a:t>
            </a:r>
            <a:endParaRPr lang="zh-CN" altLang="en-US"/>
          </a:p>
          <a:p>
            <a:r>
              <a:rPr lang="zh-CN" altLang="en-US"/>
              <a:t>DOM	The day of the month (1–31)</a:t>
            </a:r>
            <a:endParaRPr lang="zh-CN" altLang="en-US"/>
          </a:p>
          <a:p>
            <a:r>
              <a:rPr lang="zh-CN" altLang="en-US"/>
              <a:t>MONTH	The month (1–12)</a:t>
            </a:r>
            <a:endParaRPr lang="zh-CN" altLang="en-US"/>
          </a:p>
          <a:p>
            <a:r>
              <a:rPr lang="zh-CN" altLang="en-US"/>
              <a:t>DOW	The day of the week (0–7) where 0 and 7 are Sunday.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6075" y="1049655"/>
            <a:ext cx="845185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要为一个字段指定多个值，可以使用以下运算符（按照优先顺序）：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* 指定所有有效的值                                          （</a:t>
            </a:r>
            <a:r>
              <a:rPr lang="en-US" altLang="zh-CN"/>
              <a:t>0 0 * * *     </a:t>
            </a:r>
            <a:r>
              <a:rPr lang="zh-CN" altLang="en-US"/>
              <a:t>每天</a:t>
            </a:r>
            <a:r>
              <a:rPr lang="en-US" altLang="zh-CN"/>
              <a:t>0</a:t>
            </a:r>
            <a:r>
              <a:rPr lang="zh-CN" altLang="en-US"/>
              <a:t>点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M-N 指定一个值的范围                                    （</a:t>
            </a:r>
            <a:r>
              <a:rPr lang="en-US" altLang="zh-CN"/>
              <a:t>0 0 * * 1-5    </a:t>
            </a:r>
            <a:r>
              <a:rPr lang="zh-CN" altLang="en-US"/>
              <a:t>每个工作日的</a:t>
            </a:r>
            <a:r>
              <a:rPr lang="en-US" altLang="zh-CN"/>
              <a:t>0</a:t>
            </a:r>
            <a:r>
              <a:rPr lang="zh-CN" altLang="en-US"/>
              <a:t>点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 </a:t>
            </a:r>
            <a:endParaRPr lang="zh-CN" altLang="en-US"/>
          </a:p>
          <a:p>
            <a:r>
              <a:rPr lang="zh-CN" altLang="en-US"/>
              <a:t>M-N/X或者*/X通过指定范围或整个有效范围的X的间隔步进 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   （</a:t>
            </a:r>
            <a:r>
              <a:rPr lang="en-US" altLang="zh-CN"/>
              <a:t>0 0 */3 * *  </a:t>
            </a:r>
            <a:r>
              <a:rPr lang="zh-CN" altLang="en-US"/>
              <a:t>每三天的</a:t>
            </a:r>
            <a:r>
              <a:rPr lang="en-US" altLang="zh-CN"/>
              <a:t>0</a:t>
            </a:r>
            <a:r>
              <a:rPr lang="zh-CN" altLang="en-US"/>
              <a:t>点）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A,B,…,Z 枚举多个值                                            （</a:t>
            </a:r>
            <a:r>
              <a:rPr lang="en-US" altLang="zh-CN"/>
              <a:t>0 0 1,15 * *    </a:t>
            </a:r>
            <a:r>
              <a:rPr lang="zh-CN" altLang="en-US"/>
              <a:t>每个月的</a:t>
            </a:r>
            <a:r>
              <a:rPr lang="en-US" altLang="zh-CN"/>
              <a:t>1</a:t>
            </a:r>
            <a:r>
              <a:rPr lang="zh-CN" altLang="en-US"/>
              <a:t>号和</a:t>
            </a:r>
            <a:r>
              <a:rPr lang="en-US" altLang="zh-CN"/>
              <a:t>15</a:t>
            </a:r>
            <a:r>
              <a:rPr lang="zh-CN" altLang="en-US"/>
              <a:t>号的</a:t>
            </a:r>
            <a:r>
              <a:rPr lang="en-US" altLang="zh-CN"/>
              <a:t>0</a:t>
            </a:r>
            <a:r>
              <a:rPr lang="zh-CN" altLang="en-US"/>
              <a:t>点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20140" y="974725"/>
            <a:ext cx="6904355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尽可能使用H符号：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可以被认为是一个范围内的随机值，但它实际上是作业名称的散列，而不是随机函数，因此对于任何给定的项目，该值都保持稳定。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例如：0 0 * * </a:t>
            </a:r>
            <a:r>
              <a:rPr lang="en-US" altLang="zh-CN"/>
              <a:t>*</a:t>
            </a:r>
            <a:r>
              <a:rPr lang="zh-CN" altLang="en-US"/>
              <a:t>     很多个日常工作会在午夜时间造成使用高峰。</a:t>
            </a:r>
            <a:endParaRPr lang="zh-CN" altLang="en-US"/>
          </a:p>
          <a:p>
            <a:r>
              <a:rPr lang="zh-CN" altLang="en-US"/>
              <a:t>             H H * * </a:t>
            </a:r>
            <a:r>
              <a:rPr lang="en-US" altLang="zh-CN"/>
              <a:t>*</a:t>
            </a:r>
            <a:r>
              <a:rPr lang="zh-CN" altLang="en-US"/>
              <a:t>    每个工作仍然会每天执行一次，但不是同时执行。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79425" y="1141730"/>
            <a:ext cx="81857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之前的例子修改为</a:t>
            </a:r>
            <a:r>
              <a:rPr lang="en-US" altLang="zh-CN"/>
              <a:t>——&gt;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* 指定所有有效的值                   （</a:t>
            </a:r>
            <a:r>
              <a:rPr lang="en-US" altLang="zh-CN"/>
              <a:t>H</a:t>
            </a:r>
            <a:r>
              <a:rPr lang="en-US" altLang="zh-CN"/>
              <a:t> H * * *     </a:t>
            </a:r>
            <a:r>
              <a:rPr lang="zh-CN" altLang="en-US"/>
              <a:t>每天）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M-N 指定一个值的范围               （</a:t>
            </a:r>
            <a:r>
              <a:rPr lang="en-US" altLang="zh-CN"/>
              <a:t>H</a:t>
            </a:r>
            <a:r>
              <a:rPr lang="en-US" altLang="zh-CN"/>
              <a:t> H * * 1-5   </a:t>
            </a:r>
            <a:r>
              <a:rPr lang="zh-CN" altLang="en-US"/>
              <a:t>每个工作日）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M-N/X或者*/X通过指定范围或整个有效范围的X的间隔步进 （</a:t>
            </a:r>
            <a:r>
              <a:rPr lang="en-US" altLang="zh-CN"/>
              <a:t>H</a:t>
            </a:r>
            <a:r>
              <a:rPr lang="en-US" altLang="zh-CN"/>
              <a:t> H */3 * *</a:t>
            </a:r>
            <a:r>
              <a:rPr lang="zh-CN" altLang="en-US"/>
              <a:t>每三天）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A,B,…,Z 枚举多个值                        （</a:t>
            </a:r>
            <a:r>
              <a:rPr lang="en-US" altLang="zh-CN"/>
              <a:t>H</a:t>
            </a:r>
            <a:r>
              <a:rPr lang="en-US" altLang="zh-CN"/>
              <a:t> H 1,15 * *   </a:t>
            </a:r>
            <a:r>
              <a:rPr lang="zh-CN" altLang="en-US"/>
              <a:t>每个月的</a:t>
            </a:r>
            <a:r>
              <a:rPr lang="en-US" altLang="zh-CN"/>
              <a:t>1</a:t>
            </a:r>
            <a:r>
              <a:rPr lang="zh-CN" altLang="en-US"/>
              <a:t>号和</a:t>
            </a:r>
            <a:r>
              <a:rPr lang="en-US" altLang="zh-CN"/>
              <a:t>15</a:t>
            </a:r>
            <a:r>
              <a:rPr lang="zh-CN" altLang="en-US"/>
              <a:t>号）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78025" y="1927225"/>
            <a:ext cx="5188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</a:t>
            </a:r>
            <a:r>
              <a:rPr lang="zh-CN" altLang="en-US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 谢 聆 听 </a:t>
            </a:r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endParaRPr lang="en-US" altLang="zh-CN" sz="4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32510" y="985520"/>
            <a:ext cx="7079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Pileline在Jenkins中是一种工具，一个插件，用来监控Job的构建过程。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745615"/>
            <a:ext cx="7061835" cy="2336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66165" y="806450"/>
            <a:ext cx="70116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Jenkins的工作流程：build-deploy-test-release，每一个</a:t>
            </a:r>
            <a:r>
              <a:rPr lang="en-US" altLang="zh-CN"/>
              <a:t>job</a:t>
            </a:r>
            <a:r>
              <a:rPr lang="zh-CN" altLang="en-US"/>
              <a:t>可以比作一个</a:t>
            </a:r>
            <a:r>
              <a:rPr lang="en-US" altLang="zh-CN"/>
              <a:t>pipe</a:t>
            </a:r>
            <a:r>
              <a:rPr lang="zh-CN" altLang="en-US"/>
              <a:t>，</a:t>
            </a:r>
            <a:r>
              <a:rPr lang="zh-CN" altLang="en-US"/>
              <a:t>每个管道之间我们都可以用Pipeline来连接。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885950"/>
            <a:ext cx="7486650" cy="2279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837055" y="494030"/>
            <a:ext cx="4737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Jenkins上安装Pipeline：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37055" y="991235"/>
            <a:ext cx="5913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系统管理</a:t>
            </a:r>
            <a:r>
              <a:rPr lang="en-US" altLang="zh-CN"/>
              <a:t>——&gt;</a:t>
            </a:r>
            <a:r>
              <a:rPr lang="zh-CN" altLang="en-US"/>
              <a:t>插件管理</a:t>
            </a:r>
            <a:r>
              <a:rPr lang="en-US" altLang="zh-CN"/>
              <a:t>——&gt;</a:t>
            </a:r>
            <a:r>
              <a:rPr lang="zh-CN" altLang="en-US"/>
              <a:t>安装Delivery pipeline插件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15" y="1488440"/>
            <a:ext cx="6440805" cy="3115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98880" y="725170"/>
            <a:ext cx="4740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默认视图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40840"/>
            <a:ext cx="7886700" cy="19767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98880" y="725170"/>
            <a:ext cx="4740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列表视图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1093470"/>
            <a:ext cx="7442200" cy="2170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75" y="2390775"/>
            <a:ext cx="8075930" cy="2030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98880" y="725170"/>
            <a:ext cx="4740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3.pipeline</a:t>
            </a:r>
            <a:r>
              <a:rPr lang="zh-CN" altLang="en-US"/>
              <a:t>视图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5" y="1311275"/>
            <a:ext cx="8136890" cy="2520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" y="731520"/>
            <a:ext cx="7011035" cy="3681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1874520"/>
            <a:ext cx="7846695" cy="3102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8190" y="279400"/>
            <a:ext cx="3741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添加成员</a:t>
            </a:r>
            <a:r>
              <a:rPr lang="en-US" altLang="zh-CN"/>
              <a:t>job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1912</Words>
  <Application>WPS 演示</Application>
  <PresentationFormat>全屏显示(16:9)</PresentationFormat>
  <Paragraphs>101</Paragraphs>
  <Slides>27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
淘宝店：https://dxpu.taobao.com/</dc:description>
  <cp:lastModifiedBy>admin</cp:lastModifiedBy>
  <cp:revision>636</cp:revision>
  <dcterms:created xsi:type="dcterms:W3CDTF">2014-06-09T14:56:00Z</dcterms:created>
  <dcterms:modified xsi:type="dcterms:W3CDTF">2018-08-31T06:41:07Z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